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71" r:id="rId4"/>
    <p:sldId id="261" r:id="rId5"/>
    <p:sldId id="260" r:id="rId6"/>
    <p:sldId id="262" r:id="rId7"/>
    <p:sldId id="263" r:id="rId8"/>
    <p:sldId id="264" r:id="rId9"/>
    <p:sldId id="266" r:id="rId10"/>
    <p:sldId id="272" r:id="rId11"/>
    <p:sldId id="273" r:id="rId12"/>
    <p:sldId id="267" r:id="rId13"/>
    <p:sldId id="269" r:id="rId14"/>
    <p:sldId id="276" r:id="rId15"/>
    <p:sldId id="277" r:id="rId16"/>
    <p:sldId id="274" r:id="rId17"/>
    <p:sldId id="275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3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82B29-6D21-4969-AF60-11AE7ED92525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19911-9F40-4F8E-AF61-8EC46671C6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296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60ABE0-786E-42DB-96C2-33AD5DA197C8}" type="datetimeFigureOut">
              <a:rPr lang="en-TT" smtClean="0"/>
              <a:pPr/>
              <a:t>07/08/2015</a:t>
            </a:fld>
            <a:endParaRPr lang="en-T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T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20497C-6851-4DA7-B383-3958A85D2D40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2038931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0497C-6851-4DA7-B383-3958A85D2D40}" type="slidenum">
              <a:rPr lang="en-TT" smtClean="0"/>
              <a:pPr/>
              <a:t>1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67949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0497C-6851-4DA7-B383-3958A85D2D40}" type="slidenum">
              <a:rPr lang="en-TT" smtClean="0"/>
              <a:pPr/>
              <a:t>2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257936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0497C-6851-4DA7-B383-3958A85D2D40}" type="slidenum">
              <a:rPr lang="en-TT" smtClean="0"/>
              <a:pPr/>
              <a:t>5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638732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5872A3-F315-46BB-8447-46EFE52277D4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T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FB8464-13B8-4161-96A2-45CB9D5F412F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A0278-AE7C-4306-8D65-1656C91ACF69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832E5-2027-45DE-A212-15CD1B6026F4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6CE05-AD4D-4C2D-8C60-23CF067B7A0A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F3D57-C063-4527-B646-FDC2C14152D6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6AADF-FF1B-40CE-8A70-6DCA8AF0DB3F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C4C4C0-0067-4582-8473-E5BDD50511BB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789AD-3C8F-4342-B426-A7BA3BA54E2F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85C2186E-5C8D-48A0-A7FC-9769A12AC5F1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DB1379-17B4-4142-91B0-7DC34BB3CAAD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6043E9-27A9-4A3F-8110-4ED656A79514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T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645B6E-221E-453F-A5B8-D7BD59615A01}" type="slidenum">
              <a:rPr lang="en-TT" smtClean="0"/>
              <a:pPr/>
              <a:t>‹#›</a:t>
            </a:fld>
            <a:endParaRPr lang="en-T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6381" y="1460810"/>
            <a:ext cx="7638585" cy="1661530"/>
          </a:xfrm>
        </p:spPr>
        <p:txBody>
          <a:bodyPr>
            <a:noAutofit/>
          </a:bodyPr>
          <a:lstStyle/>
          <a:p>
            <a:pPr algn="l"/>
            <a:r>
              <a:rPr lang="en-TT" sz="6000" u="sng" dirty="0" smtClean="0">
                <a:latin typeface="Book Antiqua" panose="02040602050305030304" pitchFamily="18" charset="0"/>
              </a:rPr>
              <a:t>DOLLARS &amp; CENTS</a:t>
            </a:r>
            <a:endParaRPr lang="en-TT" sz="6000" u="sng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122340"/>
            <a:ext cx="10526751" cy="1048216"/>
          </a:xfrm>
        </p:spPr>
        <p:txBody>
          <a:bodyPr>
            <a:normAutofit/>
          </a:bodyPr>
          <a:lstStyle/>
          <a:p>
            <a:r>
              <a:rPr lang="en-TT" dirty="0" smtClean="0"/>
              <a:t>BY TARA JAWAHIR</a:t>
            </a:r>
          </a:p>
          <a:p>
            <a:endParaRPr lang="en-TT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210" y="423745"/>
            <a:ext cx="4397297" cy="81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7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53312" y="1097280"/>
            <a:ext cx="10229088" cy="51084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Tax incentives: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(FOR PRODUCTION COMPANIES)</a:t>
            </a:r>
            <a:endParaRPr lang="en-US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+mj-lt"/>
                <a:cs typeface="Arial" pitchFamily="34" charset="0"/>
              </a:rPr>
              <a:t>The  </a:t>
            </a:r>
            <a:r>
              <a:rPr lang="en-US" sz="2600" dirty="0">
                <a:latin typeface="+mj-lt"/>
                <a:cs typeface="Arial" pitchFamily="34" charset="0"/>
              </a:rPr>
              <a:t>PRP provides financial incentives for the </a:t>
            </a:r>
            <a:r>
              <a:rPr lang="en-US" sz="2600" u="sng" dirty="0" err="1">
                <a:latin typeface="+mj-lt"/>
                <a:cs typeface="Arial" pitchFamily="34" charset="0"/>
              </a:rPr>
              <a:t>prod’n</a:t>
            </a:r>
            <a:r>
              <a:rPr lang="en-US" sz="2600" u="sng" dirty="0">
                <a:latin typeface="+mj-lt"/>
                <a:cs typeface="Arial" pitchFamily="34" charset="0"/>
              </a:rPr>
              <a:t> of both foreign and domestic budget film, television &amp; digital platform projects in T&amp;T.</a:t>
            </a:r>
          </a:p>
          <a:p>
            <a:pPr>
              <a:buNone/>
            </a:pPr>
            <a:endParaRPr lang="en-US" b="1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+mj-lt"/>
                <a:cs typeface="Arial" pitchFamily="34" charset="0"/>
              </a:rPr>
              <a:t>Currently, if you satisfy all the criteria in the Gov’t’s Production Rebate </a:t>
            </a:r>
            <a:r>
              <a:rPr lang="en-US" sz="2600" dirty="0" err="1" smtClean="0">
                <a:latin typeface="+mj-lt"/>
                <a:cs typeface="Arial" pitchFamily="34" charset="0"/>
              </a:rPr>
              <a:t>Programme</a:t>
            </a:r>
            <a:r>
              <a:rPr lang="en-US" sz="2600" dirty="0" smtClean="0">
                <a:latin typeface="+mj-lt"/>
                <a:cs typeface="Arial" pitchFamily="34" charset="0"/>
              </a:rPr>
              <a:t>(PRP), you can access the following REBATES:-</a:t>
            </a:r>
          </a:p>
          <a:p>
            <a:pPr>
              <a:buNone/>
            </a:pPr>
            <a:endParaRPr lang="en-US" sz="2600" dirty="0" smtClean="0">
              <a:latin typeface="+mj-lt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600" dirty="0" smtClean="0">
                <a:latin typeface="+mj-lt"/>
                <a:cs typeface="Arial" pitchFamily="34" charset="0"/>
              </a:rPr>
              <a:t> 35% of an initial spend up to USD 3million</a:t>
            </a:r>
          </a:p>
          <a:p>
            <a:pPr lvl="1">
              <a:buFont typeface="Wingdings" pitchFamily="2" charset="2"/>
              <a:buChar char="Ø"/>
            </a:pPr>
            <a:r>
              <a:rPr lang="en-US" sz="2600" dirty="0" smtClean="0">
                <a:latin typeface="+mj-lt"/>
                <a:cs typeface="Arial" pitchFamily="34" charset="0"/>
              </a:rPr>
              <a:t> 15% on </a:t>
            </a:r>
            <a:r>
              <a:rPr lang="en-US" sz="2600" dirty="0" err="1" smtClean="0">
                <a:latin typeface="+mj-lt"/>
                <a:cs typeface="Arial" pitchFamily="34" charset="0"/>
              </a:rPr>
              <a:t>labour</a:t>
            </a:r>
            <a:r>
              <a:rPr lang="en-US" sz="2600" dirty="0" smtClean="0">
                <a:latin typeface="+mj-lt"/>
                <a:cs typeface="Arial" pitchFamily="34" charset="0"/>
              </a:rPr>
              <a:t> cost incurred in hiring citizens of T&amp;T</a:t>
            </a:r>
          </a:p>
          <a:p>
            <a:pPr lvl="1">
              <a:buNone/>
            </a:pPr>
            <a:endParaRPr lang="en-US" sz="2600" dirty="0" smtClean="0">
              <a:latin typeface="+mj-lt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+mj-lt"/>
                <a:cs typeface="Arial" pitchFamily="34" charset="0"/>
              </a:rPr>
              <a:t>The Minister further promised to increase the USD3m to USD8m  and the 15% to 20% of the </a:t>
            </a:r>
            <a:r>
              <a:rPr lang="en-US" sz="2600" dirty="0" err="1" smtClean="0">
                <a:latin typeface="+mj-lt"/>
                <a:cs typeface="Arial" pitchFamily="34" charset="0"/>
              </a:rPr>
              <a:t>labour</a:t>
            </a:r>
            <a:r>
              <a:rPr lang="en-US" sz="2600" dirty="0" smtClean="0">
                <a:latin typeface="+mj-lt"/>
                <a:cs typeface="Arial" pitchFamily="34" charset="0"/>
              </a:rPr>
              <a:t> cost.</a:t>
            </a:r>
          </a:p>
          <a:p>
            <a:pPr lvl="1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32E5-2027-45DE-A212-15CD1B6026F4}" type="datetime1">
              <a:rPr lang="en-TT" smtClean="0"/>
              <a:pPr/>
              <a:t>07/08/2015</a:t>
            </a:fld>
            <a:endParaRPr lang="en-T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10</a:t>
            </a:fld>
            <a:endParaRPr lang="en-T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9333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6). </a:t>
            </a:r>
            <a:r>
              <a:rPr lang="en-US" sz="4000" u="sng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TAXATION (part 2)</a:t>
            </a:r>
            <a:endParaRPr lang="en-US" sz="4000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9695" y="1566175"/>
            <a:ext cx="9972610" cy="4673895"/>
          </a:xfrm>
        </p:spPr>
        <p:txBody>
          <a:bodyPr/>
          <a:lstStyle/>
          <a:p>
            <a:pPr>
              <a:buNone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Tax incentives(cont’d): </a:t>
            </a: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(FOR:  </a:t>
            </a:r>
            <a:r>
              <a:rPr lang="en-US" b="1" dirty="0" smtClean="0">
                <a:solidFill>
                  <a:srgbClr val="FF0000"/>
                </a:solidFill>
              </a:rPr>
              <a:t>AUDIO, VISUAL, VIDEO PROD’N, FASHION INDUSTRY, VISUAL AND PERFORMING ART)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u="sng" dirty="0" smtClean="0"/>
              <a:t>Tax allowance is</a:t>
            </a:r>
            <a:r>
              <a:rPr lang="en-US" b="1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150% of actual expenditure incurred.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Up to a maximum of $3,000,000.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marL="393192" lvl="1" indent="0">
              <a:buNone/>
            </a:pPr>
            <a:r>
              <a:rPr lang="en-US" i="1" u="sng" dirty="0" smtClean="0"/>
              <a:t>Note</a:t>
            </a:r>
            <a:r>
              <a:rPr lang="en-US" i="1" dirty="0" smtClean="0"/>
              <a:t>: You must be registered with the Artist Registry in order to obtain the benefits from these tax allowances.</a:t>
            </a:r>
            <a:endParaRPr lang="en-US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32E5-2027-45DE-A212-15CD1B6026F4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11</a:t>
            </a:fld>
            <a:endParaRPr lang="en-T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6). </a:t>
            </a:r>
            <a:r>
              <a:rPr lang="en-US" sz="4000" u="sng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TAXATION (part 3)</a:t>
            </a:r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71960" y="1816608"/>
            <a:ext cx="9601201" cy="331622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INCOME &amp; EXPENSES STATEMENT REFERRED TO A -&gt; </a:t>
            </a:r>
            <a:r>
              <a:rPr lang="en-US" b="1" dirty="0" smtClean="0">
                <a:solidFill>
                  <a:srgbClr val="FF0000"/>
                </a:solidFill>
              </a:rPr>
              <a:t>PROFIT &amp; LOSS STATEMENT </a:t>
            </a:r>
            <a:r>
              <a:rPr lang="en-US" dirty="0" smtClean="0"/>
              <a:t>(P&amp;L)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SUMMARY OF WHAT YOU OWN &amp; WHAT YOU OWE REFERRED TO A -&gt; </a:t>
            </a:r>
            <a:r>
              <a:rPr lang="en-US" b="1" dirty="0" smtClean="0">
                <a:solidFill>
                  <a:srgbClr val="FF0000"/>
                </a:solidFill>
              </a:rPr>
              <a:t>BALANCE SHEET </a:t>
            </a:r>
            <a:r>
              <a:rPr lang="en-US" dirty="0" smtClean="0"/>
              <a:t>(BS)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32E5-2027-45DE-A212-15CD1B6026F4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12</a:t>
            </a:fld>
            <a:endParaRPr lang="en-T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9328" y="274638"/>
            <a:ext cx="10972800" cy="1143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7). </a:t>
            </a:r>
            <a:r>
              <a:rPr lang="en-US" sz="4400" u="sng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RESULTS OF YOUR BUSINESS</a:t>
            </a:r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93792" y="573024"/>
            <a:ext cx="4864547" cy="574748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Organization Name		</a:t>
            </a:r>
          </a:p>
          <a:p>
            <a:r>
              <a:rPr lang="en-US" dirty="0" smtClean="0"/>
              <a:t>PROFIT &amp; LOSS STATEMENT		</a:t>
            </a:r>
          </a:p>
          <a:p>
            <a:r>
              <a:rPr lang="en-US" u="sng" dirty="0" smtClean="0"/>
              <a:t>FOR THE YEAR ENDED 31 DEC 2014</a:t>
            </a:r>
            <a:r>
              <a:rPr lang="en-US" dirty="0" smtClean="0"/>
              <a:t>		</a:t>
            </a:r>
          </a:p>
          <a:p>
            <a:r>
              <a:rPr lang="en-US" dirty="0" smtClean="0"/>
              <a:t>		</a:t>
            </a:r>
          </a:p>
          <a:p>
            <a:r>
              <a:rPr lang="en-US" dirty="0" smtClean="0"/>
              <a:t>				</a:t>
            </a:r>
            <a:r>
              <a:rPr lang="en-US" b="1" u="sng" dirty="0" smtClean="0"/>
              <a:t>TTD</a:t>
            </a:r>
            <a:r>
              <a:rPr lang="en-US" dirty="0" smtClean="0"/>
              <a:t>	</a:t>
            </a:r>
          </a:p>
          <a:p>
            <a:r>
              <a:rPr lang="en-US" b="1" u="sng" dirty="0" smtClean="0"/>
              <a:t>INCOME:</a:t>
            </a:r>
            <a:r>
              <a:rPr lang="en-US" dirty="0" smtClean="0"/>
              <a:t>		</a:t>
            </a:r>
          </a:p>
          <a:p>
            <a:r>
              <a:rPr lang="en-US" dirty="0" smtClean="0"/>
              <a:t>		</a:t>
            </a:r>
          </a:p>
          <a:p>
            <a:r>
              <a:rPr lang="en-US" dirty="0" smtClean="0"/>
              <a:t>SALES		                   	80,000              </a:t>
            </a:r>
          </a:p>
          <a:p>
            <a:r>
              <a:rPr lang="en-US" dirty="0" smtClean="0"/>
              <a:t>GOV’T GRANT	                                 100,000 	</a:t>
            </a:r>
          </a:p>
          <a:p>
            <a:r>
              <a:rPr lang="en-US" dirty="0" smtClean="0"/>
              <a:t>DONATIONS	                                   10,000 	</a:t>
            </a:r>
          </a:p>
          <a:p>
            <a:r>
              <a:rPr lang="en-US" dirty="0" smtClean="0"/>
              <a:t>SPONSORSHIP 	                                   25,000 	</a:t>
            </a:r>
          </a:p>
          <a:p>
            <a:r>
              <a:rPr lang="en-US" dirty="0" smtClean="0"/>
              <a:t>EVENTS 	 		</a:t>
            </a:r>
            <a:r>
              <a:rPr lang="en-US" u="sng" dirty="0" smtClean="0"/>
              <a:t>50,000</a:t>
            </a:r>
          </a:p>
          <a:p>
            <a:endParaRPr lang="en-US" dirty="0"/>
          </a:p>
          <a:p>
            <a:r>
              <a:rPr lang="en-US" dirty="0" smtClean="0"/>
              <a:t>       TOTAL INCOME             	                </a:t>
            </a:r>
            <a:r>
              <a:rPr lang="en-US" u="sng" dirty="0" smtClean="0"/>
              <a:t>265,000 </a:t>
            </a:r>
            <a:r>
              <a:rPr lang="en-US" dirty="0" smtClean="0"/>
              <a:t>	</a:t>
            </a:r>
          </a:p>
          <a:p>
            <a:r>
              <a:rPr lang="en-US" dirty="0" smtClean="0"/>
              <a:t>		</a:t>
            </a:r>
          </a:p>
          <a:p>
            <a:r>
              <a:rPr lang="en-US" b="1" u="sng" dirty="0" smtClean="0"/>
              <a:t>LESS EXPENSES</a:t>
            </a:r>
            <a:r>
              <a:rPr lang="en-US" u="sng" dirty="0" smtClean="0"/>
              <a:t>:</a:t>
            </a:r>
            <a:r>
              <a:rPr lang="en-US" dirty="0" smtClean="0"/>
              <a:t>		</a:t>
            </a:r>
          </a:p>
          <a:p>
            <a:r>
              <a:rPr lang="en-US" dirty="0" smtClean="0"/>
              <a:t>		</a:t>
            </a:r>
          </a:p>
          <a:p>
            <a:r>
              <a:rPr lang="en-US" dirty="0" smtClean="0"/>
              <a:t>SUPPLIES	                            </a:t>
            </a:r>
            <a:r>
              <a:rPr lang="en-US" dirty="0"/>
              <a:t>	</a:t>
            </a:r>
            <a:r>
              <a:rPr lang="en-US" dirty="0" smtClean="0"/>
              <a:t>60,000	</a:t>
            </a:r>
          </a:p>
          <a:p>
            <a:r>
              <a:rPr lang="en-US" dirty="0" smtClean="0"/>
              <a:t>SALARY &amp; WAGES		                  30,000	</a:t>
            </a:r>
          </a:p>
          <a:p>
            <a:r>
              <a:rPr lang="en-US" dirty="0" smtClean="0"/>
              <a:t>RENT		                              	  5,000	</a:t>
            </a:r>
          </a:p>
          <a:p>
            <a:r>
              <a:rPr lang="en-US" dirty="0" smtClean="0"/>
              <a:t>INSURANCE	 		10,000	</a:t>
            </a:r>
          </a:p>
          <a:p>
            <a:r>
              <a:rPr lang="en-US" dirty="0" smtClean="0"/>
              <a:t>UTILITIES			</a:t>
            </a:r>
            <a:r>
              <a:rPr lang="en-US" u="sng" dirty="0" smtClean="0"/>
              <a:t>  2,000 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         TOTAL EXPENSES	                </a:t>
            </a:r>
            <a:r>
              <a:rPr lang="en-US" u="sng" dirty="0" smtClean="0"/>
              <a:t>107,000</a:t>
            </a:r>
            <a:r>
              <a:rPr lang="en-US" dirty="0" smtClean="0"/>
              <a:t>        		</a:t>
            </a:r>
          </a:p>
          <a:p>
            <a:r>
              <a:rPr lang="en-US" dirty="0"/>
              <a:t> </a:t>
            </a:r>
            <a:r>
              <a:rPr lang="en-US" dirty="0" smtClean="0"/>
              <a:t>        PROFIT BEFORE TAX:	                </a:t>
            </a:r>
            <a:r>
              <a:rPr lang="en-US" u="sng" dirty="0" smtClean="0"/>
              <a:t>158,000</a:t>
            </a:r>
            <a:r>
              <a:rPr lang="en-US" dirty="0" smtClean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32E5-2027-45DE-A212-15CD1B6026F4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13</a:t>
            </a:fld>
            <a:endParaRPr lang="en-T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709218"/>
          </a:xfrm>
        </p:spPr>
        <p:txBody>
          <a:bodyPr>
            <a:normAutofit fontScale="90000"/>
          </a:bodyPr>
          <a:lstStyle/>
          <a:p>
            <a:r>
              <a:rPr lang="en-US" sz="4000" u="sng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4000" u="sng" dirty="0" smtClean="0">
                <a:latin typeface="Arial" pitchFamily="34" charset="0"/>
                <a:cs typeface="Arial" pitchFamily="34" charset="0"/>
              </a:rPr>
            </a:br>
            <a:r>
              <a:rPr lang="en-US" sz="4000" u="sng" dirty="0" smtClean="0">
                <a:latin typeface="Arial" pitchFamily="34" charset="0"/>
                <a:cs typeface="Arial" pitchFamily="34" charset="0"/>
              </a:rPr>
              <a:t>PROFIT &amp; LOSS</a:t>
            </a:r>
            <a:br>
              <a:rPr lang="en-US" sz="4000" u="sng" dirty="0" smtClean="0">
                <a:latin typeface="Arial" pitchFamily="34" charset="0"/>
                <a:cs typeface="Arial" pitchFamily="34" charset="0"/>
              </a:rPr>
            </a:br>
            <a:r>
              <a:rPr lang="en-US" sz="4000" b="0" dirty="0" smtClean="0">
                <a:latin typeface="Arial" pitchFamily="34" charset="0"/>
                <a:cs typeface="Arial" pitchFamily="34" charset="0"/>
              </a:rPr>
              <a:t>Statement (P&amp;L)</a:t>
            </a:r>
            <a:endParaRPr lang="en-US" sz="40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H="1">
            <a:off x="8848578" y="5999356"/>
            <a:ext cx="708017" cy="7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848578" y="5999356"/>
            <a:ext cx="708017" cy="75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93792" y="573024"/>
            <a:ext cx="4998720" cy="5657088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Organization Name		</a:t>
            </a:r>
          </a:p>
          <a:p>
            <a:r>
              <a:rPr lang="en-US" dirty="0" smtClean="0"/>
              <a:t>BALANCE SHEET		</a:t>
            </a:r>
          </a:p>
          <a:p>
            <a:r>
              <a:rPr lang="en-US" u="sng" dirty="0" smtClean="0"/>
              <a:t>AS AT 31 DEC 2014</a:t>
            </a:r>
            <a:r>
              <a:rPr lang="en-US" dirty="0" smtClean="0"/>
              <a:t>		</a:t>
            </a:r>
          </a:p>
          <a:p>
            <a:r>
              <a:rPr lang="en-US" dirty="0" smtClean="0"/>
              <a:t>				</a:t>
            </a:r>
            <a:r>
              <a:rPr lang="en-US" b="1" u="sng" dirty="0" smtClean="0"/>
              <a:t>TTD</a:t>
            </a:r>
            <a:r>
              <a:rPr lang="en-US" dirty="0" smtClean="0"/>
              <a:t>	</a:t>
            </a:r>
          </a:p>
          <a:p>
            <a:r>
              <a:rPr lang="en-US" b="1" u="sng" dirty="0" smtClean="0"/>
              <a:t>ASSETS:</a:t>
            </a:r>
            <a:r>
              <a:rPr lang="en-US" dirty="0" smtClean="0"/>
              <a:t>		</a:t>
            </a:r>
          </a:p>
          <a:p>
            <a:r>
              <a:rPr lang="en-US" dirty="0" smtClean="0"/>
              <a:t>		</a:t>
            </a:r>
          </a:p>
          <a:p>
            <a:r>
              <a:rPr lang="en-US" dirty="0" smtClean="0"/>
              <a:t>Plant &amp; Machinery	               50,000 	</a:t>
            </a:r>
          </a:p>
          <a:p>
            <a:r>
              <a:rPr lang="en-US" dirty="0" smtClean="0"/>
              <a:t>Land &amp; Building	                            100,000 	</a:t>
            </a:r>
          </a:p>
          <a:p>
            <a:r>
              <a:rPr lang="en-US" dirty="0" smtClean="0"/>
              <a:t>Motor Vehicle	                              25,000 	</a:t>
            </a:r>
          </a:p>
          <a:p>
            <a:r>
              <a:rPr lang="en-US" dirty="0" smtClean="0"/>
              <a:t>Inventory	                              10,000 	</a:t>
            </a:r>
          </a:p>
          <a:p>
            <a:r>
              <a:rPr lang="en-US" dirty="0" smtClean="0"/>
              <a:t>Receivables	                                5,000 	</a:t>
            </a:r>
          </a:p>
          <a:p>
            <a:r>
              <a:rPr lang="en-US" dirty="0" smtClean="0"/>
              <a:t>Cash in Bank	                            </a:t>
            </a:r>
            <a:r>
              <a:rPr lang="en-US" u="sng" dirty="0" smtClean="0"/>
              <a:t>  10,000 </a:t>
            </a:r>
            <a:r>
              <a:rPr lang="en-US" dirty="0" smtClean="0"/>
              <a:t>	</a:t>
            </a:r>
          </a:p>
          <a:p>
            <a:r>
              <a:rPr lang="en-US" dirty="0" smtClean="0"/>
              <a:t>       </a:t>
            </a:r>
          </a:p>
          <a:p>
            <a:r>
              <a:rPr lang="en-US" dirty="0" smtClean="0"/>
              <a:t>Total Assets	                             </a:t>
            </a:r>
            <a:r>
              <a:rPr lang="en-US" u="sng" dirty="0" smtClean="0"/>
              <a:t>200,000 </a:t>
            </a:r>
            <a:r>
              <a:rPr lang="en-US" dirty="0" smtClean="0"/>
              <a:t>	</a:t>
            </a:r>
          </a:p>
          <a:p>
            <a:r>
              <a:rPr lang="en-US" dirty="0" smtClean="0"/>
              <a:t>		</a:t>
            </a:r>
          </a:p>
          <a:p>
            <a:r>
              <a:rPr lang="en-US" b="1" u="sng" dirty="0" smtClean="0"/>
              <a:t>EQUITY &amp; LIABILITIES</a:t>
            </a:r>
            <a:r>
              <a:rPr lang="en-US" u="sng" dirty="0" smtClean="0"/>
              <a:t>:</a:t>
            </a:r>
            <a:r>
              <a:rPr lang="en-US" dirty="0" smtClean="0"/>
              <a:t>		</a:t>
            </a:r>
          </a:p>
          <a:p>
            <a:r>
              <a:rPr lang="en-US" dirty="0" smtClean="0"/>
              <a:t>		</a:t>
            </a:r>
          </a:p>
          <a:p>
            <a:r>
              <a:rPr lang="en-US" dirty="0" smtClean="0"/>
              <a:t>Capital	             	             100,000 	</a:t>
            </a:r>
          </a:p>
          <a:p>
            <a:r>
              <a:rPr lang="en-US" dirty="0" smtClean="0"/>
              <a:t>Retained Earnings	               30,000 	</a:t>
            </a:r>
          </a:p>
          <a:p>
            <a:r>
              <a:rPr lang="en-US" dirty="0" err="1" smtClean="0"/>
              <a:t>Gov't</a:t>
            </a:r>
            <a:r>
              <a:rPr lang="en-US" dirty="0" smtClean="0"/>
              <a:t> Grant	                              50,000 	</a:t>
            </a:r>
          </a:p>
          <a:p>
            <a:r>
              <a:rPr lang="en-US" dirty="0" smtClean="0"/>
              <a:t>Trade Payable		             </a:t>
            </a:r>
            <a:r>
              <a:rPr lang="en-US" u="sng" dirty="0" smtClean="0"/>
              <a:t>  15,000 </a:t>
            </a:r>
            <a:r>
              <a:rPr lang="en-US" dirty="0" smtClean="0"/>
              <a:t>	</a:t>
            </a:r>
          </a:p>
          <a:p>
            <a:r>
              <a:rPr lang="en-US" dirty="0" smtClean="0"/>
              <a:t>        </a:t>
            </a:r>
          </a:p>
          <a:p>
            <a:r>
              <a:rPr lang="en-US" dirty="0" smtClean="0"/>
              <a:t>Total Equity &amp; </a:t>
            </a:r>
            <a:r>
              <a:rPr lang="en-US" dirty="0" err="1" smtClean="0"/>
              <a:t>Liab</a:t>
            </a:r>
            <a:r>
              <a:rPr lang="en-US" dirty="0" smtClean="0"/>
              <a:t>.	             </a:t>
            </a:r>
            <a:r>
              <a:rPr lang="en-US" u="sng" dirty="0" smtClean="0"/>
              <a:t>200,000 </a:t>
            </a:r>
            <a:r>
              <a:rPr lang="en-US" dirty="0" smtClean="0"/>
              <a:t>	</a:t>
            </a:r>
          </a:p>
          <a:p>
            <a:r>
              <a:rPr lang="en-US" dirty="0" smtClean="0"/>
              <a:t>	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32E5-2027-45DE-A212-15CD1B6026F4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14</a:t>
            </a:fld>
            <a:endParaRPr lang="en-T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975360"/>
          </a:xfrm>
        </p:spPr>
        <p:txBody>
          <a:bodyPr>
            <a:normAutofit fontScale="90000"/>
          </a:bodyPr>
          <a:lstStyle/>
          <a:p>
            <a:r>
              <a:rPr lang="en-US" sz="4000" u="sng" dirty="0" smtClean="0">
                <a:latin typeface="Arial" pitchFamily="34" charset="0"/>
                <a:cs typeface="Arial" pitchFamily="34" charset="0"/>
              </a:rPr>
              <a:t> BALANCE SHEET</a:t>
            </a:r>
            <a:br>
              <a:rPr lang="en-US" sz="4000" u="sng" dirty="0" smtClean="0">
                <a:latin typeface="Arial" pitchFamily="34" charset="0"/>
                <a:cs typeface="Arial" pitchFamily="34" charset="0"/>
              </a:rPr>
            </a:br>
            <a:r>
              <a:rPr lang="en-US" sz="40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b="0" u="sng" dirty="0" smtClean="0">
                <a:latin typeface="Arial" pitchFamily="34" charset="0"/>
                <a:cs typeface="Arial" pitchFamily="34" charset="0"/>
              </a:rPr>
              <a:t>(Assets, RE &amp; Liabilities</a:t>
            </a:r>
            <a:r>
              <a:rPr lang="en-US" sz="2700" b="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40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26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047" y="1701594"/>
            <a:ext cx="11614035" cy="4288578"/>
          </a:xfrm>
        </p:spPr>
        <p:txBody>
          <a:bodyPr/>
          <a:lstStyle/>
          <a:p>
            <a:r>
              <a:rPr lang="en-TT" sz="2400" b="1" u="sng" dirty="0" smtClean="0"/>
              <a:t>WITHOUT TAX CONCESSION</a:t>
            </a:r>
            <a:r>
              <a:rPr lang="en-TT" sz="2400" dirty="0" smtClean="0"/>
              <a:t>:</a:t>
            </a:r>
          </a:p>
          <a:p>
            <a:endParaRPr lang="en-TT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TT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T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PROFIT BEFORE  TAX    </a:t>
            </a:r>
            <a:r>
              <a:rPr lang="en-TT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158,000</a:t>
            </a:r>
            <a:r>
              <a:rPr lang="en-T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T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TT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sl.13)</a:t>
            </a:r>
          </a:p>
          <a:p>
            <a:endParaRPr lang="en-T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T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TAX @ 25%</a:t>
            </a:r>
            <a:r>
              <a:rPr lang="en-TT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TT" sz="1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TT" sz="1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39,500</a:t>
            </a:r>
            <a:r>
              <a:rPr lang="en-TT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		                     </a:t>
            </a:r>
            <a:r>
              <a:rPr lang="en-T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TAX </a:t>
            </a:r>
            <a:r>
              <a:rPr lang="en-TT" sz="1800" b="1" dirty="0">
                <a:latin typeface="Arial" panose="020B0604020202020204" pitchFamily="34" charset="0"/>
                <a:cs typeface="Arial" panose="020B0604020202020204" pitchFamily="34" charset="0"/>
              </a:rPr>
              <a:t>@ 25%	</a:t>
            </a:r>
            <a:r>
              <a:rPr lang="en-T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TT" sz="1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TT" sz="1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(26,125</a:t>
            </a:r>
            <a:r>
              <a:rPr lang="en-T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TT" sz="1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TT" sz="1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</a:t>
            </a:r>
            <a:endParaRPr lang="en-TT" sz="1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TT" sz="1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TT" sz="1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TT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PROFIT AFTER TAX </a:t>
            </a:r>
            <a:r>
              <a:rPr lang="en-T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TT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118,500                            </a:t>
            </a:r>
            <a:endParaRPr lang="en-TT" sz="1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TT" sz="1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TT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TT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TT" sz="1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TT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TT" sz="1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5"/>
            <a:endParaRPr lang="en-TT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32E5-2027-45DE-A212-15CD1B6026F4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15</a:t>
            </a:fld>
            <a:endParaRPr lang="en-T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56896" y="140823"/>
            <a:ext cx="10972800" cy="1143000"/>
          </a:xfrm>
        </p:spPr>
        <p:txBody>
          <a:bodyPr>
            <a:noAutofit/>
          </a:bodyPr>
          <a:lstStyle/>
          <a:p>
            <a:r>
              <a:rPr lang="en-TT" sz="2800" u="sng" dirty="0" smtClean="0"/>
              <a:t>EXAMPLE OF TAX COMPUTATION</a:t>
            </a:r>
            <a:r>
              <a:rPr lang="en-TT" sz="2800" dirty="0" smtClean="0"/>
              <a:t>- </a:t>
            </a:r>
            <a:br>
              <a:rPr lang="en-TT" sz="2800" dirty="0" smtClean="0"/>
            </a:br>
            <a:r>
              <a:rPr lang="en-TT" sz="2800" dirty="0" smtClean="0"/>
              <a:t>                </a:t>
            </a:r>
            <a:r>
              <a:rPr lang="en-TT" sz="2800" u="sng" dirty="0" smtClean="0"/>
              <a:t>WITH AND WITHOUT TAX CONCESSIONS</a:t>
            </a:r>
            <a:r>
              <a:rPr lang="en-TT" sz="4000" dirty="0" smtClean="0"/>
              <a:t>:</a:t>
            </a:r>
            <a:endParaRPr lang="en-TT" sz="4000" dirty="0"/>
          </a:p>
        </p:txBody>
      </p:sp>
      <p:sp>
        <p:nvSpPr>
          <p:cNvPr id="6" name="Rectangle 5"/>
          <p:cNvSpPr/>
          <p:nvPr/>
        </p:nvSpPr>
        <p:spPr>
          <a:xfrm>
            <a:off x="5876690" y="1701593"/>
            <a:ext cx="614068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2400" b="1" u="sng" dirty="0"/>
              <a:t>WITH TAX CONCESSION</a:t>
            </a:r>
            <a:r>
              <a:rPr lang="en-TT" b="1" dirty="0"/>
              <a:t>:</a:t>
            </a:r>
          </a:p>
          <a:p>
            <a:endParaRPr lang="en-T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TT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TT" b="1" dirty="0">
                <a:latin typeface="Arial" panose="020B0604020202020204" pitchFamily="34" charset="0"/>
                <a:cs typeface="Arial" panose="020B0604020202020204" pitchFamily="34" charset="0"/>
              </a:rPr>
              <a:t>Income		 </a:t>
            </a:r>
            <a:r>
              <a:rPr lang="en-TT" b="1" dirty="0" smtClean="0">
                <a:latin typeface="Arial" panose="020B0604020202020204" pitchFamily="34" charset="0"/>
                <a:cs typeface="Arial" panose="020B0604020202020204" pitchFamily="34" charset="0"/>
              </a:rPr>
              <a:t>265,000  </a:t>
            </a:r>
            <a:r>
              <a:rPr lang="en-TT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(sl.13)</a:t>
            </a:r>
            <a:endParaRPr lang="en-TT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TT" b="1" dirty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T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exps</a:t>
            </a:r>
            <a:r>
              <a:rPr lang="en-TT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T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107K </a:t>
            </a:r>
            <a:r>
              <a:rPr lang="en-TT" sz="1400" b="1" dirty="0">
                <a:latin typeface="Arial" panose="020B0604020202020204" pitchFamily="34" charset="0"/>
                <a:cs typeface="Arial" panose="020B0604020202020204" pitchFamily="34" charset="0"/>
              </a:rPr>
              <a:t>@150</a:t>
            </a:r>
            <a:r>
              <a:rPr lang="en-T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r>
              <a:rPr lang="en-TT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TT" b="1" u="sng" dirty="0">
                <a:latin typeface="Arial" panose="020B0604020202020204" pitchFamily="34" charset="0"/>
                <a:cs typeface="Arial" panose="020B0604020202020204" pitchFamily="34" charset="0"/>
              </a:rPr>
              <a:t>(160,500</a:t>
            </a:r>
            <a:r>
              <a:rPr lang="en-TT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T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TT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sl.13</a:t>
            </a:r>
            <a:r>
              <a:rPr lang="en-TT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T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TT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Chargeable Income</a:t>
            </a:r>
            <a:r>
              <a:rPr lang="en-TT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TT" b="1" u="sng" dirty="0">
                <a:latin typeface="Arial" panose="020B0604020202020204" pitchFamily="34" charset="0"/>
                <a:cs typeface="Arial" panose="020B0604020202020204" pitchFamily="34" charset="0"/>
              </a:rPr>
              <a:t> 104,500 </a:t>
            </a:r>
          </a:p>
          <a:p>
            <a:endParaRPr lang="en-T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TT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TT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PROFIT BEFORE TAX	158,000 </a:t>
            </a:r>
            <a:r>
              <a:rPr lang="en-TT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(sl.13)</a:t>
            </a:r>
          </a:p>
          <a:p>
            <a:r>
              <a:rPr lang="en-TT" b="1" dirty="0" smtClean="0">
                <a:latin typeface="Arial" panose="020B0604020202020204" pitchFamily="34" charset="0"/>
                <a:cs typeface="Arial" panose="020B0604020202020204" pitchFamily="34" charset="0"/>
              </a:rPr>
              <a:t>TAX  as above		</a:t>
            </a:r>
            <a:r>
              <a:rPr lang="en-TT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TT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(26,125)</a:t>
            </a:r>
          </a:p>
          <a:p>
            <a:r>
              <a:rPr lang="en-TT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TT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PROFIT AFTER TAX</a:t>
            </a:r>
            <a:r>
              <a:rPr lang="en-TT" b="1" dirty="0" smtClean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TT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131,875</a:t>
            </a:r>
          </a:p>
          <a:p>
            <a:endParaRPr lang="en-T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T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T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T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T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1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93180" y="1481329"/>
            <a:ext cx="1038922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TT" dirty="0" smtClean="0"/>
              <a:t>You would have already  learnt  a bit about operating as a creative professional, as well as how to apply business principles to your creative projects from</a:t>
            </a:r>
            <a:r>
              <a:rPr lang="en-TT" dirty="0"/>
              <a:t> </a:t>
            </a:r>
            <a:r>
              <a:rPr lang="en-TT" dirty="0" smtClean="0"/>
              <a:t>your previous workshops.</a:t>
            </a:r>
          </a:p>
          <a:p>
            <a:endParaRPr lang="en-TT" dirty="0"/>
          </a:p>
          <a:p>
            <a:pPr>
              <a:buFont typeface="Wingdings" panose="05000000000000000000" pitchFamily="2" charset="2"/>
              <a:buChar char="v"/>
            </a:pPr>
            <a:r>
              <a:rPr lang="en-TT" dirty="0" smtClean="0"/>
              <a:t>The “Dollars and Cents” workshop however is a reflection of the financial results of those behaviours and principles.</a:t>
            </a:r>
          </a:p>
          <a:p>
            <a:endParaRPr lang="en-TT" dirty="0"/>
          </a:p>
          <a:p>
            <a:pPr>
              <a:buFont typeface="Wingdings" panose="05000000000000000000" pitchFamily="2" charset="2"/>
              <a:buChar char="v"/>
            </a:pPr>
            <a:r>
              <a:rPr lang="en-TT" dirty="0" smtClean="0"/>
              <a:t>I Thank you for your attention.</a:t>
            </a:r>
          </a:p>
          <a:p>
            <a:endParaRPr lang="en-TT" dirty="0"/>
          </a:p>
          <a:p>
            <a:endParaRPr lang="en-TT" dirty="0" smtClean="0"/>
          </a:p>
          <a:p>
            <a:endParaRPr lang="en-TT" dirty="0"/>
          </a:p>
          <a:p>
            <a:endParaRPr lang="en-T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32E5-2027-45DE-A212-15CD1B6026F4}" type="datetime1">
              <a:rPr lang="en-TT" smtClean="0"/>
              <a:pPr/>
              <a:t>07/08/2015</a:t>
            </a:fld>
            <a:endParaRPr lang="en-T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16</a:t>
            </a:fld>
            <a:endParaRPr lang="en-T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u="sng" dirty="0" smtClean="0"/>
              <a:t>Conclusion</a:t>
            </a:r>
            <a:endParaRPr lang="en-TT" u="sng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86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TT" dirty="0" smtClean="0"/>
              <a:t>For additional information on this presentation or any accounting, tax or business advice, you can reach us at:</a:t>
            </a:r>
          </a:p>
          <a:p>
            <a:endParaRPr lang="en-TT" dirty="0" smtClean="0"/>
          </a:p>
          <a:p>
            <a:pPr lvl="1"/>
            <a:endParaRPr lang="en-TT" dirty="0" smtClean="0"/>
          </a:p>
          <a:p>
            <a:pPr lvl="1"/>
            <a:endParaRPr lang="en-TT" dirty="0"/>
          </a:p>
          <a:p>
            <a:pPr marL="109728" indent="0">
              <a:buNone/>
            </a:pPr>
            <a:r>
              <a:rPr lang="en-TT" sz="2000" dirty="0" smtClean="0"/>
              <a:t>Aegis </a:t>
            </a:r>
            <a:r>
              <a:rPr lang="en-TT" sz="2000" dirty="0"/>
              <a:t>Business Solutions Limited</a:t>
            </a:r>
          </a:p>
          <a:p>
            <a:pPr marL="109728" indent="0">
              <a:buNone/>
            </a:pPr>
            <a:r>
              <a:rPr lang="en-TT" sz="1700" dirty="0" smtClean="0"/>
              <a:t>18 </a:t>
            </a:r>
            <a:r>
              <a:rPr lang="en-TT" sz="1700" dirty="0"/>
              <a:t>Scott </a:t>
            </a:r>
            <a:r>
              <a:rPr lang="en-TT" sz="1700" dirty="0" err="1"/>
              <a:t>Bushe</a:t>
            </a:r>
            <a:r>
              <a:rPr lang="en-TT" sz="1700" dirty="0"/>
              <a:t> Street, Port of Spain, Trinidad, W.I </a:t>
            </a:r>
            <a:br>
              <a:rPr lang="en-TT" sz="1700" dirty="0"/>
            </a:br>
            <a:r>
              <a:rPr lang="en-TT" sz="1700" dirty="0" smtClean="0"/>
              <a:t>P.O</a:t>
            </a:r>
            <a:r>
              <a:rPr lang="en-TT" sz="1700" dirty="0"/>
              <a:t>. Box 1543 </a:t>
            </a:r>
            <a:br>
              <a:rPr lang="en-TT" sz="1700" dirty="0"/>
            </a:br>
            <a:r>
              <a:rPr lang="en-TT" sz="1700" dirty="0" smtClean="0"/>
              <a:t>Tel</a:t>
            </a:r>
            <a:r>
              <a:rPr lang="en-TT" sz="1700" dirty="0"/>
              <a:t>: </a:t>
            </a:r>
            <a:r>
              <a:rPr lang="en-TT" sz="1800" u="sng" dirty="0"/>
              <a:t>(868) 625-6473 </a:t>
            </a:r>
            <a:r>
              <a:rPr lang="en-TT" sz="1800" u="sng" dirty="0" smtClean="0"/>
              <a:t>ext. 301</a:t>
            </a:r>
            <a:r>
              <a:rPr lang="en-TT" sz="1700" dirty="0"/>
              <a:t>    VOIP: </a:t>
            </a:r>
            <a:r>
              <a:rPr lang="en-TT" sz="1800" u="sng" dirty="0"/>
              <a:t>305 260 6673 </a:t>
            </a:r>
            <a:r>
              <a:rPr lang="en-TT" sz="1800" dirty="0"/>
              <a:t>    </a:t>
            </a:r>
            <a:r>
              <a:rPr lang="en-TT" sz="1700" dirty="0"/>
              <a:t>     Fax: </a:t>
            </a:r>
            <a:r>
              <a:rPr lang="en-TT" sz="1800" u="sng" dirty="0"/>
              <a:t>(868) 625-4484</a:t>
            </a:r>
            <a:r>
              <a:rPr lang="en-TT" sz="1800" dirty="0"/>
              <a:t> </a:t>
            </a:r>
            <a:r>
              <a:rPr lang="en-TT" sz="1700" dirty="0"/>
              <a:t> </a:t>
            </a:r>
            <a:br>
              <a:rPr lang="en-TT" sz="1700" dirty="0"/>
            </a:br>
            <a:r>
              <a:rPr lang="en-TT" sz="1700" dirty="0" smtClean="0"/>
              <a:t>Website</a:t>
            </a:r>
            <a:r>
              <a:rPr lang="en-TT" sz="1700" dirty="0"/>
              <a:t>: </a:t>
            </a:r>
            <a:r>
              <a:rPr lang="en-TT" sz="1700" u="sng" dirty="0" smtClean="0"/>
              <a:t>www.aegistt.com</a:t>
            </a:r>
            <a:r>
              <a:rPr lang="en-TT" sz="1700" dirty="0" smtClean="0"/>
              <a:t>  Email</a:t>
            </a:r>
            <a:r>
              <a:rPr lang="en-TT" sz="1700" dirty="0"/>
              <a:t>: </a:t>
            </a:r>
            <a:r>
              <a:rPr lang="en-TT" sz="1700" u="sng" dirty="0" smtClean="0"/>
              <a:t>tara.Jawahir@aegistt.com</a:t>
            </a:r>
            <a:r>
              <a:rPr lang="en-TT" sz="1700" dirty="0" smtClean="0"/>
              <a:t>  Email</a:t>
            </a:r>
            <a:r>
              <a:rPr lang="en-TT" sz="1700" dirty="0"/>
              <a:t>: </a:t>
            </a:r>
            <a:r>
              <a:rPr lang="en-TT" sz="1700" u="sng" dirty="0" smtClean="0"/>
              <a:t>melissa.Cobham@aegistt.com</a:t>
            </a:r>
          </a:p>
          <a:p>
            <a:pPr marL="109728" indent="0">
              <a:buNone/>
            </a:pPr>
            <a:endParaRPr lang="en-TT" sz="1600" b="1" dirty="0"/>
          </a:p>
          <a:p>
            <a:pPr marL="630936" lvl="2" indent="0">
              <a:buNone/>
            </a:pPr>
            <a:r>
              <a:rPr lang="en-TT" sz="1600" b="1" dirty="0" smtClean="0"/>
              <a:t>• Accounting &amp; Tax • Audit</a:t>
            </a:r>
            <a:r>
              <a:rPr lang="en-TT" sz="1600" b="1" dirty="0"/>
              <a:t> </a:t>
            </a:r>
            <a:r>
              <a:rPr lang="en-TT" sz="1600" b="1" dirty="0" smtClean="0"/>
              <a:t>• </a:t>
            </a:r>
            <a:r>
              <a:rPr lang="en-TT" sz="1600" b="1" dirty="0"/>
              <a:t>Payroll </a:t>
            </a:r>
            <a:r>
              <a:rPr lang="en-TT" sz="1600" b="1" dirty="0" smtClean="0"/>
              <a:t>• </a:t>
            </a:r>
            <a:r>
              <a:rPr lang="en-TT" sz="1600" b="1" dirty="0"/>
              <a:t>Corporate </a:t>
            </a:r>
            <a:r>
              <a:rPr lang="en-TT" sz="1600" b="1" dirty="0" smtClean="0"/>
              <a:t>Secretarial</a:t>
            </a:r>
            <a:r>
              <a:rPr lang="en-TT" sz="1600" b="1" dirty="0"/>
              <a:t> </a:t>
            </a:r>
            <a:r>
              <a:rPr lang="en-TT" sz="1600" b="1" dirty="0" smtClean="0"/>
              <a:t>• </a:t>
            </a:r>
            <a:r>
              <a:rPr lang="en-TT" sz="1600" b="1" dirty="0"/>
              <a:t>Human Resources </a:t>
            </a:r>
            <a:r>
              <a:rPr lang="en-TT" sz="1600" b="1" dirty="0" smtClean="0"/>
              <a:t>• </a:t>
            </a:r>
            <a:r>
              <a:rPr lang="en-TT" sz="1600" b="1" dirty="0"/>
              <a:t>Corporate Finance</a:t>
            </a:r>
            <a:endParaRPr lang="en-TT" sz="1600" dirty="0"/>
          </a:p>
          <a:p>
            <a:pPr lvl="7"/>
            <a:endParaRPr lang="en-TT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32E5-2027-45DE-A212-15CD1B6026F4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17</a:t>
            </a:fld>
            <a:endParaRPr lang="en-T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u="sng" dirty="0" smtClean="0"/>
              <a:t>Contact</a:t>
            </a:r>
            <a:r>
              <a:rPr lang="en-TT" dirty="0" smtClean="0"/>
              <a:t>:</a:t>
            </a:r>
            <a:endParaRPr lang="en-TT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03" y="2966225"/>
            <a:ext cx="2133662" cy="50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53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1224" y="1521270"/>
            <a:ext cx="7066726" cy="41208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1).BUSINESS PLAN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2).FUNDING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3).COST OF OPERATION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4).BUDGETING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5).RECORD KEEPING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6).TAX IMPLICATION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7).FINANCIAL REPORTS</a:t>
            </a:r>
            <a:endParaRPr lang="en-TT" sz="2400" dirty="0"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TT" dirty="0" smtClean="0"/>
              <a:t>2</a:t>
            </a:r>
            <a:endParaRPr lang="en-T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TT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MANAGEMENT FOR THE CREATIVE SECTOR</a:t>
            </a:r>
            <a:endParaRPr lang="en-TT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20608" y="6492240"/>
            <a:ext cx="2560320" cy="365760"/>
          </a:xfrm>
        </p:spPr>
        <p:txBody>
          <a:bodyPr/>
          <a:lstStyle/>
          <a:p>
            <a:fld id="{910E1168-7CD1-44C8-A19B-FC67B8D915F5}" type="datetime1">
              <a:rPr lang="en-TT" u="sng" smtClean="0"/>
              <a:pPr/>
              <a:t>07/08/2015</a:t>
            </a:fld>
            <a:endParaRPr lang="en-TT" u="sng" dirty="0"/>
          </a:p>
        </p:txBody>
      </p: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3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77568" y="1682496"/>
            <a:ext cx="9070848" cy="43247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AN SME IS A SMALL OR MEDIUM SIZE COMPANY.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IT HAS FEW EMPLOYEES, THE VALUE OF IT’S ASSETS AND/OR IT’S ANNUAL SALES IS RELATIVELY SMALL.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MOST COMPANIES IN THE WORLD ARE SMALL &amp; PRIVATELY OWNED.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+mj-lt"/>
              </a:rPr>
              <a:t>THE STANDARD ADOPTED FOR PREPARING FINANCIAL STATEMENTS IS AN </a:t>
            </a:r>
            <a:r>
              <a:rPr lang="en-US" sz="2400" u="sng" dirty="0" smtClean="0">
                <a:latin typeface="+mj-lt"/>
              </a:rPr>
              <a:t>IFRS FOR SME.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32E5-2027-45DE-A212-15CD1B6026F4}" type="datetime1">
              <a:rPr lang="en-TT" smtClean="0"/>
              <a:pPr/>
              <a:t>07/08/2015</a:t>
            </a:fld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3</a:t>
            </a:fld>
            <a:endParaRPr lang="en-T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>
                <a:latin typeface="Arial" pitchFamily="34" charset="0"/>
                <a:cs typeface="Arial" pitchFamily="34" charset="0"/>
              </a:rPr>
              <a:t>SMALL &amp; MEDIUM-SIZED ENTITY -(SME)</a:t>
            </a:r>
            <a:endParaRPr lang="en-US" sz="40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222" y="1817649"/>
            <a:ext cx="10277856" cy="5035147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HAVE CLEAR GOALS AND OBJECTIVES FOR A SPECIFIC PERIOD.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UNDERSTAND WHERE  THE FINANCES ARE COMING FROM.</a:t>
            </a:r>
          </a:p>
          <a:p>
            <a:pPr>
              <a:buFont typeface="Wingdings" panose="05000000000000000000" pitchFamily="2" charset="2"/>
              <a:buChar char="v"/>
            </a:pPr>
            <a:endParaRPr lang="en-TT" sz="2400" dirty="0" smtClean="0"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LEARN HOW TO MANAGE THAT RELATIONSHIP WITH FINANCE PROVIDERS IN ORDER TO MAXIMISE MUTUAL ADVANTAGE.</a:t>
            </a:r>
          </a:p>
          <a:p>
            <a:pPr>
              <a:buFont typeface="Wingdings" panose="05000000000000000000" pitchFamily="2" charset="2"/>
              <a:buChar char="v"/>
            </a:pPr>
            <a:endParaRPr lang="en-TT" sz="2400" dirty="0" smtClean="0"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KNOW WHAT YOUR CAPABILITIES AND RESOURCES ARE.</a:t>
            </a:r>
          </a:p>
          <a:p>
            <a:pPr>
              <a:buFont typeface="Wingdings" panose="05000000000000000000" pitchFamily="2" charset="2"/>
              <a:buChar char="v"/>
            </a:pPr>
            <a:endParaRPr lang="en-TT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TT" sz="1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TT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TT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4</a:t>
            </a:fld>
            <a:endParaRPr lang="en-T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81999"/>
            <a:ext cx="10515600" cy="1056147"/>
          </a:xfrm>
        </p:spPr>
        <p:txBody>
          <a:bodyPr>
            <a:normAutofit fontScale="90000"/>
          </a:bodyPr>
          <a:lstStyle/>
          <a:p>
            <a:r>
              <a:rPr lang="en-TT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TT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TT" sz="4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TT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T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1). </a:t>
            </a:r>
            <a:r>
              <a:rPr lang="en-TT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lang="en-T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TT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lang="en-TT" sz="4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TT" sz="4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TT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E1A0-7AF8-4CAC-9B6D-637A1DAF4774}" type="datetime1">
              <a:rPr lang="en-TT" smtClean="0"/>
              <a:pPr/>
              <a:t>07/08/2015</a:t>
            </a:fld>
            <a:endParaRPr lang="en-TT" dirty="0"/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2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376" y="1877568"/>
            <a:ext cx="9148988" cy="40355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TT" sz="2600" b="1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SPONSPORSHIP: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TT" sz="26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A BRAND PARTNERSHIP</a:t>
            </a:r>
          </a:p>
          <a:p>
            <a:pPr lvl="1">
              <a:lnSpc>
                <a:spcPct val="120000"/>
              </a:lnSpc>
              <a:buNone/>
            </a:pPr>
            <a:endParaRPr lang="en-TT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TT" sz="2600" b="1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GRANTS: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TT" sz="26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FROM GOV’T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TT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TT" sz="2600" b="1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BOOTHSTRAPPING: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TT" sz="26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TAPPING INTO FAMILY MEMBERS FUNDS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TT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TT" sz="2600" b="1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CROWDFUNDING: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TT" sz="26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CONTRIBUTIONS FROM FANS ON SOCIAL MEDIA,FB,</a:t>
            </a:r>
            <a:r>
              <a:rPr lang="en-TT" sz="2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endParaRPr lang="en-TT" dirty="0" smtClean="0"/>
          </a:p>
          <a:p>
            <a:pPr>
              <a:buFont typeface="Wingdings" panose="05000000000000000000" pitchFamily="2" charset="2"/>
              <a:buChar char="v"/>
            </a:pPr>
            <a:endParaRPr lang="en-T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5</a:t>
            </a:fld>
            <a:endParaRPr lang="en-T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51" y="304593"/>
            <a:ext cx="10515600" cy="1325563"/>
          </a:xfrm>
        </p:spPr>
        <p:txBody>
          <a:bodyPr>
            <a:normAutofit/>
          </a:bodyPr>
          <a:lstStyle/>
          <a:p>
            <a:r>
              <a:rPr lang="en-TT" dirty="0" smtClean="0">
                <a:latin typeface="Arial" panose="020B0604020202020204" pitchFamily="34" charset="0"/>
                <a:cs typeface="Arial" panose="020B0604020202020204" pitchFamily="34" charset="0"/>
              </a:rPr>
              <a:t>2). </a:t>
            </a:r>
            <a:r>
              <a:rPr lang="en-T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endParaRPr lang="en-T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198F-0338-4566-A416-407F36CE22E5}" type="datetime1">
              <a:rPr lang="en-TT" smtClean="0"/>
              <a:pPr/>
              <a:t>07/08/2015</a:t>
            </a:fld>
            <a:endParaRPr lang="en-TT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86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9760" y="1817648"/>
            <a:ext cx="9241536" cy="415940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TT" sz="31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CONSTRAINTS </a:t>
            </a:r>
            <a:r>
              <a:rPr lang="en-TT" sz="3100" dirty="0" err="1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eg</a:t>
            </a:r>
            <a:r>
              <a:rPr lang="en-TT" sz="31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. Insufficient Funds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TT" sz="3100" dirty="0" smtClean="0"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TT" sz="31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EFFICIENCY REDUCES COST </a:t>
            </a:r>
            <a:r>
              <a:rPr lang="en-TT" sz="3100" dirty="0" err="1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eg</a:t>
            </a:r>
            <a:r>
              <a:rPr lang="en-TT" sz="31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. Wastage; unskilled labour.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TT" sz="3100" dirty="0" smtClean="0"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TT" sz="31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BUY IN BULK TO GET DISCOUNTS – maybe not as an individual but as in group purchases.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TT" sz="28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SHOP AROUND FOR BEST PRICES </a:t>
            </a:r>
            <a:r>
              <a:rPr lang="en-TT" sz="2800" dirty="0" err="1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eg</a:t>
            </a:r>
            <a:r>
              <a:rPr lang="en-TT" sz="28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. Get quotes from various supplier</a:t>
            </a: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TT" sz="2400" dirty="0">
              <a:latin typeface="+mj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6</a:t>
            </a:fld>
            <a:endParaRPr lang="en-T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984" y="347790"/>
            <a:ext cx="10972800" cy="1143000"/>
          </a:xfrm>
        </p:spPr>
        <p:txBody>
          <a:bodyPr>
            <a:normAutofit/>
          </a:bodyPr>
          <a:lstStyle/>
          <a:p>
            <a:r>
              <a:rPr lang="en-TT" dirty="0" smtClean="0">
                <a:latin typeface="Arial" panose="020B0604020202020204" pitchFamily="34" charset="0"/>
                <a:cs typeface="Arial" panose="020B0604020202020204" pitchFamily="34" charset="0"/>
              </a:rPr>
              <a:t>3). </a:t>
            </a:r>
            <a:r>
              <a:rPr lang="en-T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COST OF OPERATIONS</a:t>
            </a:r>
            <a:endParaRPr lang="en-T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DFEC-271B-43BA-8E71-105388995F51}" type="datetime1">
              <a:rPr lang="en-TT" smtClean="0"/>
              <a:pPr/>
              <a:t>07/08/2015</a:t>
            </a:fld>
            <a:endParaRPr lang="en-TT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13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7568" y="1719071"/>
            <a:ext cx="9510869" cy="396240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A BUDGET IS A </a:t>
            </a:r>
            <a:r>
              <a:rPr lang="en-TT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TOOL</a:t>
            </a:r>
            <a:r>
              <a:rPr lang="en-TT" sz="2400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TO HELP MANAGE YOUR COST THUS ALLOWING YOU TO MAXIMISE ON YOUR REVENUE OR PROFIT.</a:t>
            </a:r>
          </a:p>
          <a:p>
            <a:pPr>
              <a:buFont typeface="Wingdings" panose="05000000000000000000" pitchFamily="2" charset="2"/>
              <a:buChar char="v"/>
            </a:pPr>
            <a:endParaRPr lang="en-TT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BUDGET IS USED AS A </a:t>
            </a:r>
            <a:r>
              <a:rPr lang="en-TT" sz="24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GUIDE</a:t>
            </a:r>
            <a:r>
              <a:rPr lang="en-TT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TO ENSURE THAT YOU DO NOT OVER SPEND MORE THAN YOU CAN AFFORD.</a:t>
            </a:r>
          </a:p>
          <a:p>
            <a:pPr>
              <a:buFont typeface="Wingdings" panose="05000000000000000000" pitchFamily="2" charset="2"/>
              <a:buChar char="v"/>
            </a:pPr>
            <a:endParaRPr lang="en-TT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TT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TRY TO BE REALISTIC IN YOUR ASSUMPTIONS WHEN PREPARING YOUR COST BUDGET BY USING CURRENT PRICES AND ALSO CONSIDER ANY INFLATION</a:t>
            </a:r>
            <a:endParaRPr lang="en-TT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7</a:t>
            </a:fld>
            <a:endParaRPr lang="en-T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TT" dirty="0" smtClean="0">
                <a:latin typeface="Arial" panose="020B0604020202020204" pitchFamily="34" charset="0"/>
                <a:cs typeface="Arial" panose="020B0604020202020204" pitchFamily="34" charset="0"/>
              </a:rPr>
              <a:t>4). </a:t>
            </a:r>
            <a:r>
              <a:rPr lang="en-T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BUDGETING</a:t>
            </a:r>
            <a:endParaRPr lang="en-T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D31F-1C3F-4EA6-9E88-A0B3F8CAB785}" type="datetime1">
              <a:rPr lang="en-TT" smtClean="0"/>
              <a:pPr/>
              <a:t>07/08/2015</a:t>
            </a:fld>
            <a:endParaRPr lang="en-TT"/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50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0720" y="1389888"/>
            <a:ext cx="9131808" cy="468172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TT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TT" sz="9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HAVE SEPARATE BANK ACCOUNTS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TT" sz="9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PERSONAL PAYMENTS FROM BUSINESS ACCOUNT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TT" sz="9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BUSINESS IS AN ACTIVITY SEPARATE FROM YOU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TT" sz="9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KEEP BUSINESS AND PERSONAL RECORDS SEPARATE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TT" sz="9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KEEP RECORDS OF BUSINESS TRANSACTIONS ON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TT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EXCEL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TT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CASH BOOK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TT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LEDGER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TT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ONLINE SOLUTIONS </a:t>
            </a:r>
            <a:r>
              <a:rPr lang="en-TT" sz="6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eg</a:t>
            </a:r>
            <a:r>
              <a:rPr lang="en-TT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FRESHBOOKS, WAVEAPPS,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n-TT" sz="6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n-TT" sz="4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TT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8</a:t>
            </a:fld>
            <a:endParaRPr lang="en-T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TT" dirty="0" smtClean="0">
                <a:latin typeface="Arial" panose="020B0604020202020204" pitchFamily="34" charset="0"/>
                <a:cs typeface="Arial" panose="020B0604020202020204" pitchFamily="34" charset="0"/>
              </a:rPr>
              <a:t>5). </a:t>
            </a:r>
            <a:r>
              <a:rPr lang="en-T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RECORD  KEEPING</a:t>
            </a:r>
            <a:endParaRPr lang="en-T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C53D-7942-468D-8782-5C8EBB8960C4}" type="datetime1">
              <a:rPr lang="en-TT" smtClean="0"/>
              <a:pPr/>
              <a:t>07/08/2015</a:t>
            </a:fld>
            <a:endParaRPr lang="en-TT"/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9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2459" y="1594624"/>
            <a:ext cx="10872439" cy="47939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IS YOUR CREATIVE ACTIVITY A BUSINESS ENTITY?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IF SO     COMPLY WITH REVENUE AUTHORITY &amp; MIN of LEGAL AFFAIRS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SUCH AS QUARTERLY OBLIGATIONS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eg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(Green fund levy which is .1% of Gross Sales or Receipts.) and FILING ANNUAL RETURNS.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BENEFITS (INCENTIVES)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COMPLY WITH RULES AND REGULATIONS ON A TIMELY BASIS IN ORDER TO AVOID PENALTIES.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5B6E-221E-453F-A5B8-D7BD59615A01}" type="slidenum">
              <a:rPr lang="en-TT" smtClean="0"/>
              <a:pPr/>
              <a:t>9</a:t>
            </a:fld>
            <a:endParaRPr lang="en-TT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6). </a:t>
            </a:r>
            <a:r>
              <a:rPr lang="en-US" sz="4000" u="sng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TAXATION (part 1)</a:t>
            </a:r>
            <a:endParaRPr lang="en-US" sz="4000" u="sng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F9A4-E8AD-44DE-9518-82A6F99299E2}" type="datetime1">
              <a:rPr lang="en-TT" smtClean="0"/>
              <a:pPr/>
              <a:t>07/08/2015</a:t>
            </a:fld>
            <a:endParaRPr lang="en-TT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39" y="6388608"/>
            <a:ext cx="1390014" cy="316992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2252547" y="2419815"/>
            <a:ext cx="367991" cy="189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1036</TotalTime>
  <Words>723</Words>
  <Application>Microsoft Office PowerPoint</Application>
  <PresentationFormat>Widescreen</PresentationFormat>
  <Paragraphs>228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 Unicode MS</vt:lpstr>
      <vt:lpstr>Arial</vt:lpstr>
      <vt:lpstr>Book Antiqua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DOLLARS &amp; CENTS</vt:lpstr>
      <vt:lpstr>BUSINESS MANAGEMENT FOR THE CREATIVE SECTOR</vt:lpstr>
      <vt:lpstr>SMALL &amp; MEDIUM-SIZED ENTITY -(SME)</vt:lpstr>
      <vt:lpstr>  1). BUSINESS PLAN </vt:lpstr>
      <vt:lpstr>2). FUNDING</vt:lpstr>
      <vt:lpstr>3). COST OF OPERATIONS</vt:lpstr>
      <vt:lpstr>4). BUDGETING</vt:lpstr>
      <vt:lpstr>5). RECORD  KEEPING</vt:lpstr>
      <vt:lpstr>6). TAXATION (part 1)</vt:lpstr>
      <vt:lpstr>6). TAXATION (part 2)</vt:lpstr>
      <vt:lpstr>6). TAXATION (part 3)</vt:lpstr>
      <vt:lpstr>7). RESULTS OF YOUR BUSINESS</vt:lpstr>
      <vt:lpstr>  PROFIT &amp; LOSS Statement (P&amp;L)</vt:lpstr>
      <vt:lpstr> BALANCE SHEET  (Assets, RE &amp; Liabilities)</vt:lpstr>
      <vt:lpstr>EXAMPLE OF TAX COMPUTATION-                  WITH AND WITHOUT TAX CONCESSIONS:</vt:lpstr>
      <vt:lpstr>Conclusion</vt:lpstr>
      <vt:lpstr>Contact: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DOLLARS &amp; CENTS</dc:title>
  <dc:creator>Tarmatee Jawahir</dc:creator>
  <cp:lastModifiedBy>Tarmatee Jawahir</cp:lastModifiedBy>
  <cp:revision>101</cp:revision>
  <cp:lastPrinted>2015-08-06T21:58:06Z</cp:lastPrinted>
  <dcterms:created xsi:type="dcterms:W3CDTF">2015-07-20T21:21:28Z</dcterms:created>
  <dcterms:modified xsi:type="dcterms:W3CDTF">2015-08-07T16:23:38Z</dcterms:modified>
</cp:coreProperties>
</file>